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2"/>
  </p:notesMasterIdLst>
  <p:sldIdLst>
    <p:sldId id="257" r:id="rId3"/>
    <p:sldId id="326" r:id="rId4"/>
    <p:sldId id="311" r:id="rId5"/>
    <p:sldId id="327" r:id="rId6"/>
    <p:sldId id="328" r:id="rId7"/>
    <p:sldId id="329" r:id="rId8"/>
    <p:sldId id="291" r:id="rId9"/>
    <p:sldId id="264" r:id="rId10"/>
    <p:sldId id="331" r:id="rId11"/>
    <p:sldId id="332" r:id="rId12"/>
    <p:sldId id="330" r:id="rId13"/>
    <p:sldId id="334" r:id="rId14"/>
    <p:sldId id="292" r:id="rId15"/>
    <p:sldId id="335" r:id="rId16"/>
    <p:sldId id="336" r:id="rId17"/>
    <p:sldId id="333" r:id="rId18"/>
    <p:sldId id="289" r:id="rId19"/>
    <p:sldId id="262" r:id="rId20"/>
    <p:sldId id="293" r:id="rId21"/>
    <p:sldId id="295" r:id="rId22"/>
    <p:sldId id="294" r:id="rId23"/>
    <p:sldId id="296" r:id="rId24"/>
    <p:sldId id="290" r:id="rId25"/>
    <p:sldId id="313" r:id="rId26"/>
    <p:sldId id="297" r:id="rId27"/>
    <p:sldId id="312" r:id="rId28"/>
    <p:sldId id="310" r:id="rId29"/>
    <p:sldId id="268" r:id="rId30"/>
    <p:sldId id="279" r:id="rId31"/>
    <p:sldId id="269" r:id="rId32"/>
    <p:sldId id="267" r:id="rId33"/>
    <p:sldId id="258" r:id="rId34"/>
    <p:sldId id="263" r:id="rId35"/>
    <p:sldId id="265" r:id="rId36"/>
    <p:sldId id="266" r:id="rId37"/>
    <p:sldId id="259" r:id="rId38"/>
    <p:sldId id="315" r:id="rId39"/>
    <p:sldId id="319" r:id="rId40"/>
    <p:sldId id="316" r:id="rId41"/>
    <p:sldId id="317" r:id="rId42"/>
    <p:sldId id="314" r:id="rId43"/>
    <p:sldId id="320" r:id="rId44"/>
    <p:sldId id="318" r:id="rId45"/>
    <p:sldId id="321" r:id="rId46"/>
    <p:sldId id="322" r:id="rId47"/>
    <p:sldId id="323" r:id="rId48"/>
    <p:sldId id="324" r:id="rId49"/>
    <p:sldId id="325" r:id="rId50"/>
    <p:sldId id="260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立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104B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74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815025-FF1A-45B9-896D-5F39D92850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8"/>
            <a:ext cx="12192000" cy="4124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1362074"/>
            <a:ext cx="12192000" cy="4124325"/>
          </a:xfrm>
          <a:prstGeom prst="rect">
            <a:avLst/>
          </a:prstGeom>
          <a:solidFill>
            <a:schemeClr val="accent1">
              <a:lumMod val="5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407160" y="1879600"/>
            <a:ext cx="937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高考地理    考点突破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714432" y="3211770"/>
            <a:ext cx="476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一节课解决一个知识点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744720" y="4214495"/>
            <a:ext cx="270256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 userDrawn="1"/>
        </p:nvSpPr>
        <p:spPr>
          <a:xfrm>
            <a:off x="4868863" y="4425819"/>
            <a:ext cx="245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  追求精品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787" y="463511"/>
            <a:ext cx="1400425" cy="1330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8"/>
            <a:ext cx="12192000" cy="4124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1362074"/>
            <a:ext cx="12192000" cy="4124325"/>
          </a:xfrm>
          <a:prstGeom prst="rect">
            <a:avLst/>
          </a:prstGeom>
          <a:solidFill>
            <a:schemeClr val="accent1">
              <a:lumMod val="5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407160" y="1879600"/>
            <a:ext cx="937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高考地理    考点突破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714432" y="3211770"/>
            <a:ext cx="476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一节课解决一个知识点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744720" y="4214495"/>
            <a:ext cx="270256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 userDrawn="1"/>
        </p:nvSpPr>
        <p:spPr>
          <a:xfrm>
            <a:off x="4868863" y="4425819"/>
            <a:ext cx="245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  追求精品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787" y="463511"/>
            <a:ext cx="1400425" cy="1330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866457" y="84135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7538720" y="1945005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0464800" y="4012565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97839" y="1009947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峰哥地理千聊课堂（关注微信公众号“千聊”搜直播间“峰哥地理（高中）”）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83285" y="915252"/>
            <a:ext cx="226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系统复习课程：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966719" y="915252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一轮复习：自然地理（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课时）、人文地理（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课时）、选修地理（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966718" y="1882983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二轮复习：专题强化训练、综合练习刷题课程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高考真题解析课程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97839" y="2971908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微信公众号：高中地理学交流）</a:t>
            </a:r>
          </a:p>
        </p:txBody>
      </p:sp>
      <p:sp>
        <p:nvSpPr>
          <p:cNvPr id="17" name="矩形 16"/>
          <p:cNvSpPr/>
          <p:nvPr userDrawn="1"/>
        </p:nvSpPr>
        <p:spPr>
          <a:xfrm flipV="1">
            <a:off x="1085850" y="695276"/>
            <a:ext cx="10020300" cy="88187"/>
          </a:xfrm>
          <a:prstGeom prst="rect">
            <a:avLst/>
          </a:prstGeom>
          <a:solidFill>
            <a:srgbClr val="6CAE43"/>
          </a:solidFill>
          <a:ln>
            <a:solidFill>
              <a:srgbClr val="6CAE43"/>
            </a:solidFill>
          </a:ln>
          <a:effectLst>
            <a:innerShdw blurRad="101600" dist="254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9525" y="783463"/>
            <a:ext cx="12192000" cy="5847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prstClr val="white"/>
              </a:solidFill>
              <a:latin typeface="DIN-BoldItalic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23950" y="80257"/>
            <a:ext cx="9982200" cy="945967"/>
            <a:chOff x="1962166" y="1455915"/>
            <a:chExt cx="7981956" cy="945967"/>
          </a:xfrm>
        </p:grpSpPr>
        <p:grpSp>
          <p:nvGrpSpPr>
            <p:cNvPr id="20" name="组合 19"/>
            <p:cNvGrpSpPr/>
            <p:nvPr/>
          </p:nvGrpSpPr>
          <p:grpSpPr>
            <a:xfrm>
              <a:off x="1962166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7" name="组合 26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任意多边形 55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任意多边形 52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8988837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2" name="组合 21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任意多边形 50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任意多边形 47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cxnSp>
        <p:nvCxnSpPr>
          <p:cNvPr id="32" name="直接连接符 31"/>
          <p:cNvCxnSpPr/>
          <p:nvPr userDrawn="1"/>
        </p:nvCxnSpPr>
        <p:spPr>
          <a:xfrm>
            <a:off x="430339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430339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790765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790765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377180" y="1453085"/>
            <a:ext cx="3660332" cy="1177221"/>
            <a:chOff x="6901248" y="2192915"/>
            <a:chExt cx="2666093" cy="1177221"/>
          </a:xfrm>
        </p:grpSpPr>
        <p:sp>
          <p:nvSpPr>
            <p:cNvPr id="37" name="文本框 61"/>
            <p:cNvSpPr txBox="1"/>
            <p:nvPr/>
          </p:nvSpPr>
          <p:spPr>
            <a:xfrm>
              <a:off x="7261606" y="2192915"/>
              <a:ext cx="1954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峰哥地理千聊课堂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901248" y="2662250"/>
              <a:ext cx="26660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关注微信公众号“千聊”搜直播间“峰哥地理（高中）”</a:t>
              </a:r>
              <a:endParaRPr lang="en-US" altLang="zh-CN" sz="2000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829171" y="2976681"/>
            <a:ext cx="2725912" cy="2994669"/>
            <a:chOff x="7150554" y="2192953"/>
            <a:chExt cx="2666093" cy="2116818"/>
          </a:xfrm>
        </p:grpSpPr>
        <p:sp>
          <p:nvSpPr>
            <p:cNvPr id="40" name="文本框 64"/>
            <p:cNvSpPr txBox="1"/>
            <p:nvPr/>
          </p:nvSpPr>
          <p:spPr>
            <a:xfrm>
              <a:off x="7150555" y="2192953"/>
              <a:ext cx="1923123" cy="28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系统复习课程：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150554" y="2482304"/>
              <a:ext cx="2666093" cy="18274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一轮复习：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自然地理（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52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人文地理（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15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区域地理（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50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选修地理（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二轮复习：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专题强训课程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综合卷刷题课程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历年高考真题解析课程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4955077" y="1453084"/>
            <a:ext cx="2299867" cy="903269"/>
            <a:chOff x="7444264" y="2173005"/>
            <a:chExt cx="2399803" cy="502965"/>
          </a:xfrm>
        </p:grpSpPr>
        <p:sp>
          <p:nvSpPr>
            <p:cNvPr id="43" name="文本框 67"/>
            <p:cNvSpPr txBox="1"/>
            <p:nvPr/>
          </p:nvSpPr>
          <p:spPr>
            <a:xfrm>
              <a:off x="7689922" y="2173005"/>
              <a:ext cx="1807006" cy="257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444264" y="2453178"/>
              <a:ext cx="2399803" cy="222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高中地理学习交流</a:t>
              </a:r>
              <a:endParaRPr lang="en-US" altLang="zh-CN" sz="2000" dirty="0">
                <a:solidFill>
                  <a:srgbClr val="00206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45" name="文本框 70"/>
          <p:cNvSpPr txBox="1"/>
          <p:nvPr userDrawn="1"/>
        </p:nvSpPr>
        <p:spPr>
          <a:xfrm>
            <a:off x="4919518" y="3043291"/>
            <a:ext cx="235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发布免费答疑视频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发布学习方法、知识总结、试卷等</a:t>
            </a:r>
          </a:p>
        </p:txBody>
      </p:sp>
      <p:sp>
        <p:nvSpPr>
          <p:cNvPr id="46" name="文本框 73"/>
          <p:cNvSpPr txBox="1"/>
          <p:nvPr userDrawn="1"/>
        </p:nvSpPr>
        <p:spPr>
          <a:xfrm>
            <a:off x="8990266" y="1453085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交流方式 </a:t>
            </a:r>
          </a:p>
        </p:txBody>
      </p:sp>
      <p:sp>
        <p:nvSpPr>
          <p:cNvPr id="47" name="文本框 76"/>
          <p:cNvSpPr txBox="1"/>
          <p:nvPr userDrawn="1"/>
        </p:nvSpPr>
        <p:spPr>
          <a:xfrm>
            <a:off x="8321254" y="2976681"/>
            <a:ext cx="3261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122814312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327508886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36023537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微信：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15258553825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42636175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（千聊系统课程班同学专属资料下载群）</a:t>
            </a:r>
          </a:p>
        </p:txBody>
      </p:sp>
      <p:sp>
        <p:nvSpPr>
          <p:cNvPr id="48" name="Freeform 139"/>
          <p:cNvSpPr>
            <a:spLocks noEditPoints="1"/>
          </p:cNvSpPr>
          <p:nvPr userDrawn="1"/>
        </p:nvSpPr>
        <p:spPr bwMode="auto">
          <a:xfrm>
            <a:off x="2084794" y="1151912"/>
            <a:ext cx="245104" cy="16481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49" name="Freeform 134"/>
          <p:cNvSpPr>
            <a:spLocks noEditPoints="1"/>
          </p:cNvSpPr>
          <p:nvPr userDrawn="1"/>
        </p:nvSpPr>
        <p:spPr bwMode="auto">
          <a:xfrm>
            <a:off x="5982458" y="1162295"/>
            <a:ext cx="245104" cy="145795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0" name="Freeform 226"/>
          <p:cNvSpPr/>
          <p:nvPr userDrawn="1"/>
        </p:nvSpPr>
        <p:spPr bwMode="auto">
          <a:xfrm>
            <a:off x="9829275" y="1129203"/>
            <a:ext cx="245104" cy="15847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51" name="等腰三角形 50"/>
          <p:cNvSpPr/>
          <p:nvPr userDrawn="1"/>
        </p:nvSpPr>
        <p:spPr>
          <a:xfrm rot="10800000">
            <a:off x="2106926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 userDrawn="1"/>
        </p:nvSpPr>
        <p:spPr>
          <a:xfrm rot="10800000">
            <a:off x="6004590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 userDrawn="1"/>
        </p:nvSpPr>
        <p:spPr>
          <a:xfrm rot="10800000">
            <a:off x="9851407" y="2685665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73"/>
          <p:cNvSpPr txBox="1"/>
          <p:nvPr userDrawn="1"/>
        </p:nvSpPr>
        <p:spPr>
          <a:xfrm>
            <a:off x="5296415" y="11176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学习平台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866457" y="84135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7538720" y="1945005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0464800" y="4012565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97839" y="1009947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峰哥地理千聊课堂（关注微信公众号“千聊”搜直播间“峰哥地理（高中）”）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83285" y="915252"/>
            <a:ext cx="226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系统复习课程：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966719" y="915252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一轮复习：自然地理（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课时）、人文地理（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课时）、选修地理（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966718" y="1882983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二轮复习：专题强化训练、综合练习刷题课程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高考真题解析课程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97839" y="2971908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微信公众号：高中地理学交流）</a:t>
            </a:r>
          </a:p>
        </p:txBody>
      </p:sp>
      <p:sp>
        <p:nvSpPr>
          <p:cNvPr id="17" name="矩形 16"/>
          <p:cNvSpPr/>
          <p:nvPr userDrawn="1"/>
        </p:nvSpPr>
        <p:spPr>
          <a:xfrm flipV="1">
            <a:off x="1085850" y="695276"/>
            <a:ext cx="10020300" cy="88187"/>
          </a:xfrm>
          <a:prstGeom prst="rect">
            <a:avLst/>
          </a:prstGeom>
          <a:solidFill>
            <a:srgbClr val="6CAE43"/>
          </a:solidFill>
          <a:ln>
            <a:solidFill>
              <a:srgbClr val="6CAE43"/>
            </a:solidFill>
          </a:ln>
          <a:effectLst>
            <a:innerShdw blurRad="101600" dist="254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9525" y="783463"/>
            <a:ext cx="12192000" cy="5847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prstClr val="white"/>
              </a:solidFill>
              <a:latin typeface="DIN-BoldItalic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23950" y="80257"/>
            <a:ext cx="9982200" cy="945967"/>
            <a:chOff x="1962166" y="1455915"/>
            <a:chExt cx="7981956" cy="945967"/>
          </a:xfrm>
        </p:grpSpPr>
        <p:grpSp>
          <p:nvGrpSpPr>
            <p:cNvPr id="20" name="组合 19"/>
            <p:cNvGrpSpPr/>
            <p:nvPr/>
          </p:nvGrpSpPr>
          <p:grpSpPr>
            <a:xfrm>
              <a:off x="1962166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7" name="组合 26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任意多边形 55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任意多边形 52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8988837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2" name="组合 21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任意多边形 50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任意多边形 47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cxnSp>
        <p:nvCxnSpPr>
          <p:cNvPr id="32" name="直接连接符 31"/>
          <p:cNvCxnSpPr/>
          <p:nvPr userDrawn="1"/>
        </p:nvCxnSpPr>
        <p:spPr>
          <a:xfrm>
            <a:off x="430339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430339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790765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790765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377180" y="1453085"/>
            <a:ext cx="3660332" cy="1177221"/>
            <a:chOff x="6901248" y="2192915"/>
            <a:chExt cx="2666093" cy="1177221"/>
          </a:xfrm>
        </p:grpSpPr>
        <p:sp>
          <p:nvSpPr>
            <p:cNvPr id="37" name="文本框 61"/>
            <p:cNvSpPr txBox="1"/>
            <p:nvPr/>
          </p:nvSpPr>
          <p:spPr>
            <a:xfrm>
              <a:off x="7261606" y="2192915"/>
              <a:ext cx="1954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峰哥地理千聊课堂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901248" y="2662250"/>
              <a:ext cx="26660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关注微信公众号“千聊”搜直播间“峰哥地理（高中）”</a:t>
              </a:r>
              <a:endParaRPr lang="en-US" altLang="zh-CN" sz="2000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829171" y="2976681"/>
            <a:ext cx="2725912" cy="2994669"/>
            <a:chOff x="7150554" y="2192953"/>
            <a:chExt cx="2666093" cy="2116818"/>
          </a:xfrm>
        </p:grpSpPr>
        <p:sp>
          <p:nvSpPr>
            <p:cNvPr id="40" name="文本框 64"/>
            <p:cNvSpPr txBox="1"/>
            <p:nvPr/>
          </p:nvSpPr>
          <p:spPr>
            <a:xfrm>
              <a:off x="7150555" y="2192953"/>
              <a:ext cx="1923123" cy="28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系统复习课程：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150554" y="2482304"/>
              <a:ext cx="2666093" cy="18274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一轮复习：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自然地理（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52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人文地理（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15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区域地理（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50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选修地理（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二轮复习：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专题强训课程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综合卷刷题课程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历年高考真题解析课程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4955077" y="1453084"/>
            <a:ext cx="2299867" cy="903269"/>
            <a:chOff x="7444264" y="2173005"/>
            <a:chExt cx="2399803" cy="502965"/>
          </a:xfrm>
        </p:grpSpPr>
        <p:sp>
          <p:nvSpPr>
            <p:cNvPr id="43" name="文本框 67"/>
            <p:cNvSpPr txBox="1"/>
            <p:nvPr/>
          </p:nvSpPr>
          <p:spPr>
            <a:xfrm>
              <a:off x="7689922" y="2173005"/>
              <a:ext cx="1807006" cy="257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444264" y="2453178"/>
              <a:ext cx="2399803" cy="222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高中地理学习交流</a:t>
              </a:r>
              <a:endParaRPr lang="en-US" altLang="zh-CN" sz="2000" dirty="0">
                <a:solidFill>
                  <a:srgbClr val="00206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45" name="文本框 70"/>
          <p:cNvSpPr txBox="1"/>
          <p:nvPr userDrawn="1"/>
        </p:nvSpPr>
        <p:spPr>
          <a:xfrm>
            <a:off x="4919518" y="3043291"/>
            <a:ext cx="235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发布免费答疑视频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发布学习方法、知识总结、试卷等</a:t>
            </a:r>
          </a:p>
        </p:txBody>
      </p:sp>
      <p:sp>
        <p:nvSpPr>
          <p:cNvPr id="46" name="文本框 73"/>
          <p:cNvSpPr txBox="1"/>
          <p:nvPr userDrawn="1"/>
        </p:nvSpPr>
        <p:spPr>
          <a:xfrm>
            <a:off x="8990266" y="1453085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交流方式 </a:t>
            </a:r>
          </a:p>
        </p:txBody>
      </p:sp>
      <p:sp>
        <p:nvSpPr>
          <p:cNvPr id="47" name="文本框 76"/>
          <p:cNvSpPr txBox="1"/>
          <p:nvPr userDrawn="1"/>
        </p:nvSpPr>
        <p:spPr>
          <a:xfrm>
            <a:off x="8321254" y="2976681"/>
            <a:ext cx="3261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122814312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327508886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36023537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微信：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15258553825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42636175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（千聊系统课程班同学专属资料下载群）</a:t>
            </a:r>
          </a:p>
        </p:txBody>
      </p:sp>
      <p:sp>
        <p:nvSpPr>
          <p:cNvPr id="48" name="Freeform 139"/>
          <p:cNvSpPr>
            <a:spLocks noEditPoints="1"/>
          </p:cNvSpPr>
          <p:nvPr userDrawn="1"/>
        </p:nvSpPr>
        <p:spPr bwMode="auto">
          <a:xfrm>
            <a:off x="2084794" y="1151912"/>
            <a:ext cx="245104" cy="16481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49" name="Freeform 134"/>
          <p:cNvSpPr>
            <a:spLocks noEditPoints="1"/>
          </p:cNvSpPr>
          <p:nvPr userDrawn="1"/>
        </p:nvSpPr>
        <p:spPr bwMode="auto">
          <a:xfrm>
            <a:off x="5982458" y="1162295"/>
            <a:ext cx="245104" cy="145795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0" name="Freeform 226"/>
          <p:cNvSpPr/>
          <p:nvPr userDrawn="1"/>
        </p:nvSpPr>
        <p:spPr bwMode="auto">
          <a:xfrm>
            <a:off x="9829275" y="1129203"/>
            <a:ext cx="245104" cy="15847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51" name="等腰三角形 50"/>
          <p:cNvSpPr/>
          <p:nvPr userDrawn="1"/>
        </p:nvSpPr>
        <p:spPr>
          <a:xfrm rot="10800000">
            <a:off x="2106926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 userDrawn="1"/>
        </p:nvSpPr>
        <p:spPr>
          <a:xfrm rot="10800000">
            <a:off x="6004590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 userDrawn="1"/>
        </p:nvSpPr>
        <p:spPr>
          <a:xfrm rot="10800000">
            <a:off x="9851407" y="2685665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73"/>
          <p:cNvSpPr txBox="1"/>
          <p:nvPr userDrawn="1"/>
        </p:nvSpPr>
        <p:spPr>
          <a:xfrm>
            <a:off x="5296415" y="11176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学习平台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D4561-9334-4496-955E-C10473E7DA50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58068" y="1474986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55840" y="1961984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12374" y="3071324"/>
            <a:ext cx="1214047" cy="481863"/>
          </a:xfrm>
          <a:prstGeom prst="rect">
            <a:avLst/>
          </a:prstGeom>
          <a:ln w="9525">
            <a:noFill/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天气系统</a:t>
            </a:r>
            <a:endParaRPr lang="zh-CN" altLang="en-US" sz="20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9507" y="1138461"/>
            <a:ext cx="8632273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气旋反气旋（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气流气压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状况、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、气温气压风向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47976" y="3158610"/>
            <a:ext cx="1315635" cy="499624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锋面系统：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419248" y="2171862"/>
            <a:ext cx="5780055" cy="707886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冷锋暖锋形成过程（过境前时后天气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234731" y="4957370"/>
            <a:ext cx="6848214" cy="400110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等压线图的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判读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天气系统（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44618" y="4787793"/>
            <a:ext cx="4639110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锋面气旋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判断方法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（几种特殊锋面）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2692865" y="3362590"/>
            <a:ext cx="486562" cy="18173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rot="5400000" flipH="1" flipV="1">
            <a:off x="4569743" y="2662962"/>
            <a:ext cx="777700" cy="703282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4598564" y="3487341"/>
            <a:ext cx="694889" cy="170259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rot="16200000" flipV="1">
            <a:off x="1314822" y="2376338"/>
            <a:ext cx="1359331" cy="11326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87091" y="3347719"/>
            <a:ext cx="1819053" cy="707886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准静止锋类型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及形成原因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/>
          <p:cNvCxnSpPr>
            <a:stCxn id="16" idx="2"/>
          </p:cNvCxnSpPr>
          <p:nvPr/>
        </p:nvCxnSpPr>
        <p:spPr>
          <a:xfrm rot="5400000">
            <a:off x="1384996" y="3946657"/>
            <a:ext cx="1127873" cy="340932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2568428" y="3582102"/>
            <a:ext cx="3672981" cy="124156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470356" y="3063891"/>
            <a:ext cx="4570642" cy="1323439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准静止锋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昆明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准静止锋（对昆明、贵阳的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天山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准静止锋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华南准静止锋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2368086" y="90453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8415" y="956346"/>
            <a:ext cx="11322342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、水循环（分类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、意义、人类活动的影响（植被、城市化等））</a:t>
            </a:r>
            <a:endParaRPr 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、河流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、热力环流（垂直等压面分析，应用：山谷风、城市风、海陆风）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、风的形成过程（近地面高空风风与等压线关系、等压线上风向的判断、风速影响因素，台风中心四周风向）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、三圈环流（形成过程移动原因及具体名称）海陆分布对三圈环流的影响（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月、注意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月差异）季风环流（成因分布）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、气候模式图（分布成因特点）气候类型的判断思路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、气候要素分析（气温特点（时空）和影响因素、降水特点（时空）和影响因素（等温（降水）线特点和气温（降水特点）表述差异，太阳能和风能影响因素及电站建设区位条件））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58068" y="1474986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55840" y="1961984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95164" y="1088127"/>
            <a:ext cx="2097249" cy="499624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洋流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成因及类型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49606" y="3200555"/>
            <a:ext cx="4612508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太平洋、大西洋、南印度洋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北印度洋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季风洋流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89406" y="2297697"/>
            <a:ext cx="3280135" cy="400110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分布规律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中低纬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中高纬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49294" y="5232410"/>
            <a:ext cx="939565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意义：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箭头连接符 66"/>
          <p:cNvCxnSpPr/>
          <p:nvPr/>
        </p:nvCxnSpPr>
        <p:spPr>
          <a:xfrm flipV="1">
            <a:off x="3793220" y="2499919"/>
            <a:ext cx="753613" cy="702199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rot="5400000" flipH="1" flipV="1">
            <a:off x="3491762" y="1579393"/>
            <a:ext cx="755329" cy="717249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V="1">
            <a:off x="6418975" y="1258349"/>
            <a:ext cx="678111" cy="9228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84261" y="199128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洋流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https://ss0.bdstatic.com/70cFvHSh_Q1YnxGkpoWK1HF6hhy/it/u=1147516169,2573679283&amp;fm=26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675" y="1562351"/>
            <a:ext cx="3067778" cy="2730205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7148818" y="644909"/>
            <a:ext cx="4503491" cy="147732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风海流（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分布、成因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补偿流（水平、垂直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上升流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密度流（盐度低流向盐度高及分布）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3752673" y="3716323"/>
            <a:ext cx="978717" cy="309314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650612" y="4663357"/>
            <a:ext cx="6432955" cy="1938992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 气候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（归纳洋流影响的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地方性分异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 渔场（四大渔场分布、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渔场形成条件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 航海（顺逆风顺逆流）（注意洋流分布精确位置）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④ 污染（海洋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污染成因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5400000">
            <a:off x="1399025" y="4565868"/>
            <a:ext cx="863746" cy="37331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2237065" y="5504896"/>
            <a:ext cx="1177254" cy="48616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58068" y="1474986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84261" y="199128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河流专题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355840" y="1961984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83120" y="2626708"/>
            <a:ext cx="1214047" cy="481863"/>
          </a:xfrm>
          <a:prstGeom prst="rect">
            <a:avLst/>
          </a:prstGeom>
          <a:ln w="9525">
            <a:noFill/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河流专题</a:t>
            </a:r>
            <a:endParaRPr lang="zh-CN" altLang="en-US" sz="20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4374" y="819679"/>
            <a:ext cx="3728786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水循环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人类活动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的影响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8328" y="868415"/>
            <a:ext cx="1315635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河流特点：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10296" y="468261"/>
            <a:ext cx="1425689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水系特点：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21561" y="1194428"/>
            <a:ext cx="1288590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水文特点：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59119" y="1191232"/>
            <a:ext cx="3107964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河流补给类型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53420" y="2625630"/>
            <a:ext cx="1358698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开发利用：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93707" y="1995694"/>
            <a:ext cx="1954675" cy="400110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水库综合效益：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71234" y="2592593"/>
            <a:ext cx="4872606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发电、航运、防洪、灌溉、养殖、旅游等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99727" y="3679647"/>
            <a:ext cx="1354343" cy="707886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及水电站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区位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75970" y="3684001"/>
            <a:ext cx="1201942" cy="707886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航运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63390" y="4898647"/>
            <a:ext cx="2151178" cy="707886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小流域综合开发（田纳西河）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28817" y="3779156"/>
            <a:ext cx="1212968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河流治理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74458" y="4636791"/>
            <a:ext cx="2342606" cy="499624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水资源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问题及措施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53218" y="3629192"/>
            <a:ext cx="2155371" cy="499624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洪涝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成因及措施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3177" y="2435119"/>
            <a:ext cx="2561359" cy="499624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内涝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成因及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rot="10800000">
            <a:off x="2441196" y="1870745"/>
            <a:ext cx="956348" cy="78856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rot="5400000" flipH="1" flipV="1">
            <a:off x="4035105" y="1637255"/>
            <a:ext cx="1066806" cy="896223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0" idx="3"/>
            <a:endCxn id="23" idx="1"/>
          </p:cNvCxnSpPr>
          <p:nvPr/>
        </p:nvCxnSpPr>
        <p:spPr>
          <a:xfrm flipV="1">
            <a:off x="6123963" y="745260"/>
            <a:ext cx="386333" cy="400154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20" idx="3"/>
            <a:endCxn id="24" idx="1"/>
          </p:cNvCxnSpPr>
          <p:nvPr/>
        </p:nvCxnSpPr>
        <p:spPr>
          <a:xfrm>
            <a:off x="6123963" y="1145414"/>
            <a:ext cx="397598" cy="326013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26" idx="1"/>
          </p:cNvCxnSpPr>
          <p:nvPr/>
        </p:nvCxnSpPr>
        <p:spPr>
          <a:xfrm>
            <a:off x="7836715" y="1465594"/>
            <a:ext cx="422404" cy="263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endCxn id="28" idx="1"/>
          </p:cNvCxnSpPr>
          <p:nvPr/>
        </p:nvCxnSpPr>
        <p:spPr>
          <a:xfrm>
            <a:off x="4598565" y="2891723"/>
            <a:ext cx="354855" cy="10906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endCxn id="30" idx="1"/>
          </p:cNvCxnSpPr>
          <p:nvPr/>
        </p:nvCxnSpPr>
        <p:spPr>
          <a:xfrm rot="5400000" flipH="1" flipV="1">
            <a:off x="6233855" y="2263424"/>
            <a:ext cx="427526" cy="29217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7484377" y="2405161"/>
            <a:ext cx="459997" cy="20381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rot="16200000" flipH="1">
            <a:off x="6829496" y="3280952"/>
            <a:ext cx="579921" cy="123039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7898234" y="3045520"/>
            <a:ext cx="943762" cy="63724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endCxn id="39" idx="0"/>
          </p:cNvCxnSpPr>
          <p:nvPr/>
        </p:nvCxnSpPr>
        <p:spPr>
          <a:xfrm rot="16200000" flipH="1">
            <a:off x="4111507" y="3455361"/>
            <a:ext cx="532617" cy="11497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4815281" y="4362274"/>
            <a:ext cx="1488806" cy="46087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endCxn id="46" idx="0"/>
          </p:cNvCxnSpPr>
          <p:nvPr/>
        </p:nvCxnSpPr>
        <p:spPr>
          <a:xfrm rot="5400000">
            <a:off x="1449624" y="2060129"/>
            <a:ext cx="589223" cy="160756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 rot="10800000">
            <a:off x="3263318" y="3867328"/>
            <a:ext cx="524313" cy="117762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rot="10800000" flipV="1">
            <a:off x="2617366" y="4177717"/>
            <a:ext cx="1157681" cy="478172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rot="16200000" flipV="1">
            <a:off x="1174462" y="3020040"/>
            <a:ext cx="604003" cy="536894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58068" y="1474986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55840" y="1961984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54635" y="2811265"/>
            <a:ext cx="1979801" cy="553998"/>
          </a:xfrm>
          <a:prstGeom prst="rect">
            <a:avLst/>
          </a:prstGeom>
          <a:ln w="9525">
            <a:noFill/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自然环境</a:t>
            </a: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整体性</a:t>
            </a:r>
            <a:endParaRPr lang="zh-CN" altLang="en-US" sz="20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70385" y="786123"/>
            <a:ext cx="2646606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自然地理环境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五要素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互相影响 互相制约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16049" y="901971"/>
            <a:ext cx="5904413" cy="961289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自然地理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：植被对其他要素影响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区域自然地理环境特点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42360" y="2768243"/>
            <a:ext cx="851761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土壤：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61508" y="2315757"/>
            <a:ext cx="4830741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成土母质、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气候、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生物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地形、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人类活动（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具体影响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778912" y="3841634"/>
            <a:ext cx="2151178" cy="707886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中国世界土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壤分布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（自然带）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rot="16200000" flipV="1">
            <a:off x="2302779" y="2143388"/>
            <a:ext cx="906011" cy="32717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3851949" y="1249960"/>
            <a:ext cx="761999" cy="93683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3935836" y="3070371"/>
            <a:ext cx="493551" cy="591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5377343" y="3363985"/>
            <a:ext cx="1115736" cy="66273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rot="10800000" flipV="1">
            <a:off x="3733102" y="3389152"/>
            <a:ext cx="1090569" cy="42783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5582231" y="4069535"/>
            <a:ext cx="5784851" cy="400110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理想土壤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（归纳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水、肥、</a:t>
            </a:r>
            <a:r>
              <a:rPr lang="zh-CN" altLang="en-US" sz="20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气、热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影响因素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rot="5400000" flipH="1" flipV="1">
            <a:off x="7487174" y="4559417"/>
            <a:ext cx="671120" cy="478172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4882393" y="5194060"/>
            <a:ext cx="2734811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蒸发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土壤结构（影响因素？）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rot="5400000" flipH="1" flipV="1">
            <a:off x="8176470" y="4702030"/>
            <a:ext cx="652943" cy="211123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7781909" y="5168893"/>
            <a:ext cx="1345313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矿物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养分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养分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 rot="16200000" flipV="1">
            <a:off x="9268441" y="4612547"/>
            <a:ext cx="659932" cy="34954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9371900" y="5153513"/>
            <a:ext cx="2820099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土壤结构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（影响因素？）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 rot="10800000" flipV="1">
            <a:off x="2265029" y="4580387"/>
            <a:ext cx="536897" cy="41945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268447" y="5202449"/>
            <a:ext cx="4530056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主要土壤类型（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黑土、红壤、荒漠土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等）分析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直接箭头连接符 80"/>
          <p:cNvCxnSpPr/>
          <p:nvPr/>
        </p:nvCxnSpPr>
        <p:spPr>
          <a:xfrm flipV="1">
            <a:off x="5491991" y="2877424"/>
            <a:ext cx="875253" cy="1443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58068" y="1474986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55840" y="1961984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73124" y="638517"/>
            <a:ext cx="1979801" cy="481863"/>
          </a:xfrm>
          <a:prstGeom prst="rect">
            <a:avLst/>
          </a:prstGeom>
          <a:ln w="9525">
            <a:noFill/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自然环境差异性</a:t>
            </a:r>
            <a:endParaRPr lang="zh-CN" altLang="en-US" sz="20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0727" y="2849814"/>
            <a:ext cx="3825380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模式图自然带（气候植被土壤）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6734" y="927138"/>
            <a:ext cx="5082293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地带分异规律（更替、影响因素、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20°E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120°E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赤道到两极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自然带具体分布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87707" y="3540031"/>
            <a:ext cx="1279600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中尺度：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52452" y="3330826"/>
            <a:ext cx="5099188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垂直地域分异规律（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完整垂直带谱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及具体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影响因素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带谱丰富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雪线影响因素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01327" y="4982537"/>
            <a:ext cx="1272971" cy="400110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小尺度：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箭头连接符 46"/>
          <p:cNvCxnSpPr>
            <a:endCxn id="18" idx="0"/>
          </p:cNvCxnSpPr>
          <p:nvPr/>
        </p:nvCxnSpPr>
        <p:spPr>
          <a:xfrm rot="16200000" flipH="1">
            <a:off x="1288933" y="1865330"/>
            <a:ext cx="1692132" cy="276836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37" idx="1"/>
          </p:cNvCxnSpPr>
          <p:nvPr/>
        </p:nvCxnSpPr>
        <p:spPr>
          <a:xfrm rot="16200000" flipH="1">
            <a:off x="3560316" y="3841581"/>
            <a:ext cx="1959814" cy="72220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endCxn id="30" idx="1"/>
          </p:cNvCxnSpPr>
          <p:nvPr/>
        </p:nvCxnSpPr>
        <p:spPr>
          <a:xfrm rot="16200000" flipH="1">
            <a:off x="5822450" y="1945754"/>
            <a:ext cx="681360" cy="330004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618913" y="4866490"/>
            <a:ext cx="4077049" cy="707886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地方性分异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（特点及案例）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各大洲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地方性分异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分布及原因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直接箭头连接符 80"/>
          <p:cNvCxnSpPr>
            <a:stCxn id="29" idx="3"/>
            <a:endCxn id="20" idx="1"/>
          </p:cNvCxnSpPr>
          <p:nvPr/>
        </p:nvCxnSpPr>
        <p:spPr>
          <a:xfrm flipV="1">
            <a:off x="5998128" y="1434970"/>
            <a:ext cx="328606" cy="336543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887707" y="1494514"/>
            <a:ext cx="1110421" cy="553998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大尺度：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28132" y="1943604"/>
            <a:ext cx="5089285" cy="1015663"/>
          </a:xfrm>
          <a:prstGeom prst="rect">
            <a:avLst/>
          </a:prstGeom>
          <a:ln w="9525">
            <a:solidFill>
              <a:srgbClr val="1104B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干湿度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地带分异规律（更替、影响因素、亚欧大陆东西向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自然带分布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箭头连接符 35"/>
          <p:cNvCxnSpPr>
            <a:endCxn id="29" idx="1"/>
          </p:cNvCxnSpPr>
          <p:nvPr/>
        </p:nvCxnSpPr>
        <p:spPr>
          <a:xfrm rot="5400000" flipH="1" flipV="1">
            <a:off x="3929421" y="2039390"/>
            <a:ext cx="1226163" cy="69041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28" idx="1"/>
          </p:cNvCxnSpPr>
          <p:nvPr/>
        </p:nvCxnSpPr>
        <p:spPr>
          <a:xfrm rot="16200000" flipH="1">
            <a:off x="4178265" y="3107587"/>
            <a:ext cx="721485" cy="69740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31" idx="1"/>
          </p:cNvCxnSpPr>
          <p:nvPr/>
        </p:nvCxnSpPr>
        <p:spPr>
          <a:xfrm>
            <a:off x="6175695" y="3742887"/>
            <a:ext cx="276757" cy="9577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6192473" y="5185794"/>
            <a:ext cx="409663" cy="19155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2368086" y="90453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8415" y="956346"/>
            <a:ext cx="11322342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、水循环（分类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、意义、人类活动的影响（植被、城市化等））</a:t>
            </a:r>
            <a:endParaRPr 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、河流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、热力环流（垂直等压面分析，应用：山谷风、城市风、海陆风）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、风的形成过程（近地面高空风风与等压线关系、等压线上风向的判断、风速影响因素，台风中心四周风向）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、三圈环流（形成过程移动原因及具体名称）海陆分布对三圈环流的影响（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月、注意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月差异）季风环流（成因分布）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、气候模式图（分布成因特点）气候类型的判断思路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、气候要素分析（气温特点（时空）和影响因素、降水特点（时空）和影响因素（等温（降水）线特点和气温（降水特点）表述差异，太阳能和风能影响因素及电站建设区位条件））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4" descr="https://ss3.bdstatic.com/70cFv8Sh_Q1YnxGkpoWK1HF6hhy/it/u=1522755939,4283961778&amp;fm=26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2585" y="0"/>
            <a:ext cx="9606830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780" y="701821"/>
            <a:ext cx="112244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阅读图文材料，完成下列要求。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圭亚那降水较丰富，无旱季，气候宜人，资源丰富，土壤肥沃，发展经济的自然条件优越。国内河流纵横，大小湖泊星罗棋布，盛产铝土、黄金、蔗糖和大米。林产品丰富，结晶岩石富含矿物，但植被稠密，不便勘探。圭亚那是目前拉丁美洲经济水平较低的国家。右图示意圭亚那地形、河流分布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据图文信息说明圭亚那的降水分布特点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并分析形成原因。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C:\Users\SZZX-A8\AppData\Local\Temp\ksohtml30376\wps2.jpg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>
          <a:xfrm>
            <a:off x="7271657" y="2949562"/>
            <a:ext cx="4837617" cy="371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551" y="874008"/>
            <a:ext cx="12010644" cy="487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0336" y="305004"/>
            <a:ext cx="115963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高考地理最后阶段知识体系清单</a:t>
            </a:r>
          </a:p>
        </p:txBody>
      </p:sp>
      <p:sp>
        <p:nvSpPr>
          <p:cNvPr id="7" name="矩形 6"/>
          <p:cNvSpPr/>
          <p:nvPr/>
        </p:nvSpPr>
        <p:spPr>
          <a:xfrm>
            <a:off x="598415" y="956346"/>
            <a:ext cx="113223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、地球自转公转基本特点：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方向（侧视俯视图及洋流俯视、恒星视运动）、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速度（自转线角速度及公转近日远日点）、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周期（恒星日（年）和太阳日、回归年差异）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7988" y="3281495"/>
            <a:ext cx="113223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、自转应用：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晨昏线判断和应用（光照图上的判切点和交点）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水平运动物体偏转（平直和弯曲河道侵蚀和沉积规律、河流曲流的形成过程（平地和山区成因差异））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地方时概念、计算方方法（经度差确定方法）、两天分界问题、日出日落与昼长、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地方时和区时差异应用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2947" y="281885"/>
            <a:ext cx="11459361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形成玄武岩的岩浆流动性好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喷岀冷凝后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形成平坦的地形单元。下图为某玄武岩地貌景观。调查发现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构成台地、平顶山、尖顶山的玄武岩分别形成于不同喷发时期。完成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塑造图示地区地表形态的主要外力作用是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    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风化和流水侵蚀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风化和流水沉积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风力侵蚀和搬运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沉积和固结成岩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根据侵蚀程度差异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图中不同地貌单元的玄武岩形成的先后顺序为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    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台地的玄武岩、平顶山的玄武岩、尖顶山的玄武岩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台地的玄武岩、尖顶山的玄武岩、平顶山的玄武岩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尖顶山的玄武岩、平顶山的玄武岩、台地的玄武岩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尖顶山的玄武岩、台地的玄武岩、平顶山的玄武岩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6" y="1382794"/>
            <a:ext cx="9384325" cy="1880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7779" y="718275"/>
            <a:ext cx="11627141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读我国局部地区某时刻海平面等压线图。回答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受图示天气系统的影响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,①②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两地在未来一段时间内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    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气温差异先缩小再扩大             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气压差异先缩小再扩大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过境前后②地风向突变             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D.①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地降水早于②地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专家预测②地雾霾天气将随着冷锋的到来而减弱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下列说法正确的是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    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风力增强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利于污染物扩散  ②气压升高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利于污染物扩散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③降水增多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利于污染物沉降  ④温度降低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利于污染物沉降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A.①③           B.①④          C.②③             D.②④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52" y="1847291"/>
            <a:ext cx="4316580" cy="238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67780" y="718112"/>
            <a:ext cx="1164391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26.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阅读材料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完成下列问题。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材料一  北方农牧业交错带是指农区与牧区的过渡地带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但气候出现冷暖、千湿变化时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就会出现农进牧退或牧进农退的现象。图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为我国北方农牧业交错带分布范围示意图。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材料二  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为鄂尔多斯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1961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年以来年降水量变化图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为鄂尔多斯多年平均年内各月的降水量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鄂尔多斯位于内蒙古高原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属于我国三大自然区中的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_________________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，处于由温带草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原带向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的过渡地带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主要种植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粮食作物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简析鄂尔多斯土地退化严重的自然原因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分析鄂尔多斯年际降水量变化对农业耕作和牧业哪些方面产生影响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8682" y="1743557"/>
            <a:ext cx="3815855" cy="31891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394" y="3106988"/>
            <a:ext cx="5003175" cy="1784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2613" y="134835"/>
            <a:ext cx="1156841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阅读材料，完成下列问题。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材料一  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为我国两广地区桑蚕业优势产区分布图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年以来我国桑蚕主产区产量变化。</a:t>
            </a: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材料二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我国商务部启动“东桑西移”工程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后逐步发展“东丝西移”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现在又深化为“东绸西移”</a:t>
            </a: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材料三  香云纱产于广东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是纺织品中唯一用纯植物染料染色的丝绸面料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需用产于我国岭南地区的薯莨汁液浸泡蚕丝织物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和没有被污染过的河泥发生化学作用来完成其染制过程。由于香云纱制作工艺复杂独特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数量稀少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过去被称为“软黄金”。时至今日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尽管香云纱制作工艺被列入国家级非物质文化遗产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但仍然面临技工年龄老龄化、价值内涵缺乏了解等问题。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世纪以来广西桑蚕产茧量变化特征并从社会经济角度分析原因。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分析在“东绸西移”的大背景下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香云纱产业难以转移的原因。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为促进香云纱产业可持续发展提出合理的建议。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7" y="1024703"/>
            <a:ext cx="5896876" cy="2339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7446" y="231551"/>
            <a:ext cx="11350304" cy="6339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29.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阅读材料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完成下列问题。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材料一  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是以色列及周边地区示意图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是甲城的气候资料统计图。</a:t>
            </a: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材料二  戈兰高地的黑门山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最高海拔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2814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被称为“中东水塔”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山顶终年积雪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是约旦河的源头之一。雪水流出山地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在约旦河谷深处形成了众多水温超过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的天然温泉。</a:t>
            </a: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材料三  以色列大部分地区位于干旱、半干旱区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水资源短缺。随着地下水的开发以及北水南调工程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从乙地调往以色列南部地区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的完成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以色列种植业规模开始扩大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逐渐形成以“大棚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喷灌、滴灌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瓜果、蔬菜”的农业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生产模式。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描述约旦河谷地温泉的形成过程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评价以色列“北水南调”工程实施的自然条件。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简析以色列农业以“大棚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喷灌、滴灌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瓜果、蔬菜”方式为主的原因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119" y="991195"/>
            <a:ext cx="4748169" cy="2558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84973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71926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78682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2338" y="768609"/>
            <a:ext cx="37918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高考地理二轮复习：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3795" y="1533406"/>
            <a:ext cx="6978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● 知识的重组、归纳、综合，构建知识体系和网络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06628" y="1533406"/>
            <a:ext cx="3561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综合能力的基础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66000" y="3383984"/>
            <a:ext cx="1476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河流专题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rot="16200000" flipH="1">
            <a:off x="3148148" y="2991403"/>
            <a:ext cx="574766" cy="51380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57647" y="2491356"/>
            <a:ext cx="34573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水循环（人类活动的影响）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rot="5400000">
            <a:off x="4023361" y="3087200"/>
            <a:ext cx="596536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883862" y="2447813"/>
            <a:ext cx="147626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河流特点：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rot="10800000" flipV="1">
            <a:off x="5068390" y="2508077"/>
            <a:ext cx="261257" cy="1741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0800000" flipV="1">
            <a:off x="5077098" y="2812876"/>
            <a:ext cx="374468" cy="261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342547" y="2173493"/>
            <a:ext cx="1476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水系特点：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420925" y="2530544"/>
            <a:ext cx="1476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水文特点：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0800000" flipV="1">
            <a:off x="6683830" y="2764979"/>
            <a:ext cx="374468" cy="261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049428" y="2443458"/>
            <a:ext cx="17897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河流补给类型：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rot="10800000" flipV="1">
            <a:off x="4715692" y="3601002"/>
            <a:ext cx="374468" cy="261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094355" y="3240293"/>
            <a:ext cx="135869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河流利用：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rot="10800000" flipV="1">
            <a:off x="6313715" y="3422476"/>
            <a:ext cx="374468" cy="261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701087" y="3105309"/>
            <a:ext cx="814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综合效益：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23897" y="3140144"/>
            <a:ext cx="48726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发电、航运、防洪、灌溉、养殖、旅游等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rot="16200000" flipH="1">
            <a:off x="7602584" y="3753404"/>
            <a:ext cx="287384" cy="261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075555" y="3958751"/>
            <a:ext cx="1354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水能及水电站区位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rot="16200000" flipH="1">
            <a:off x="8416836" y="3714215"/>
            <a:ext cx="287384" cy="261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290402" y="3963105"/>
            <a:ext cx="12019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航运条件和价值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5120640" y="3971120"/>
            <a:ext cx="627020" cy="6966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589257" y="4372407"/>
            <a:ext cx="21511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小流域综合开发（田纳西河）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>
            <a:endCxn id="55" idx="0"/>
          </p:cNvCxnSpPr>
          <p:nvPr/>
        </p:nvCxnSpPr>
        <p:spPr>
          <a:xfrm rot="5400000">
            <a:off x="3495016" y="3874543"/>
            <a:ext cx="205346" cy="1285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795292" y="4041481"/>
            <a:ext cx="147626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河流治理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rot="10800000">
            <a:off x="2412274" y="4136580"/>
            <a:ext cx="418010" cy="19158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61257" y="4437722"/>
            <a:ext cx="23426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水资源问题及措施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rot="10800000" flipV="1">
            <a:off x="2464526" y="4458795"/>
            <a:ext cx="374470" cy="14804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22366" y="3841184"/>
            <a:ext cx="21553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洪涝成因及措施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 rot="5400000" flipH="1" flipV="1">
            <a:off x="1027613" y="3757757"/>
            <a:ext cx="317863" cy="9144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rot="5400000" flipH="1" flipV="1">
            <a:off x="1354187" y="3008820"/>
            <a:ext cx="418011" cy="20029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566057" y="3192395"/>
            <a:ext cx="21553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城市内涝及措施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allAtOnce"/>
      <p:bldP spid="13" grpId="0" build="allAtOnce"/>
      <p:bldP spid="15" grpId="0" build="allAtOnce"/>
      <p:bldP spid="19" grpId="0" build="allAtOnce"/>
      <p:bldP spid="23" grpId="0" build="allAtOnce"/>
      <p:bldP spid="29" grpId="0" build="allAtOnce"/>
      <p:bldP spid="30" grpId="0" build="allAtOnce"/>
      <p:bldP spid="33" grpId="0" build="allAtOnce"/>
      <p:bldP spid="36" grpId="0" build="allAtOnce"/>
      <p:bldP spid="38" grpId="0" build="allAtOnce"/>
      <p:bldP spid="39" grpId="0" build="allAtOnce"/>
      <p:bldP spid="44" grpId="0" build="allAtOnce"/>
      <p:bldP spid="46" grpId="0" build="allAtOnce"/>
      <p:bldP spid="51" grpId="0" build="allAtOnce"/>
      <p:bldP spid="55" grpId="0" build="allAtOnce"/>
      <p:bldP spid="59" grpId="0" build="allAtOnce"/>
      <p:bldP spid="67" grpId="0" build="allAtOnce"/>
      <p:bldP spid="72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2338" y="768609"/>
            <a:ext cx="37918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区域发展阶段：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421314" y="1449508"/>
          <a:ext cx="11323272" cy="460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668"/>
                <a:gridCol w="3020968"/>
                <a:gridCol w="2985549"/>
                <a:gridCol w="2676087"/>
              </a:tblGrid>
              <a:tr h="433982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区域发展阶段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产业结构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空间结构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39112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以传统农业为主体的发展阶段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第一产业为主；工业处于起步阶段（以劳动和资源密集型工业为主）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缺乏中心城市，辐射带动能力弱；交通线稀疏，对外开放程度低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低平水的均衡状态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39112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工业化阶段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第二产业为主，第三产业快速发展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中心城市快速发展，辐射带动能力这款；交通快速发展，对外开放程度高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快速发展的不均衡状态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39112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高效益综合发展阶段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第三产业比重和增速超过第二产业，工业以资金和技术密集型工业为主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区域发展水平高，区域差异小；交通和信息网络发展快，对外开放程度高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高水平的均衡状态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1634" y="226085"/>
            <a:ext cx="2710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ct val="0"/>
              </a:spcAft>
            </a:pPr>
            <a:r>
              <a:rPr lang="en-US" altLang="zh-CN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土壤的组成：</a:t>
            </a:r>
            <a:endParaRPr lang="zh-CN" altLang="zh-CN" sz="2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Group 2"/>
          <p:cNvGrpSpPr/>
          <p:nvPr/>
        </p:nvGrpSpPr>
        <p:grpSpPr>
          <a:xfrm>
            <a:off x="915293" y="895154"/>
            <a:ext cx="4486627" cy="3995193"/>
            <a:chOff x="-346" y="-87"/>
            <a:chExt cx="2608" cy="2188"/>
          </a:xfrm>
        </p:grpSpPr>
        <p:pic>
          <p:nvPicPr>
            <p:cNvPr id="9" name="Picture 3" descr="理想土壤的成分体积比例"/>
            <p:cNvPicPr>
              <a:picLocks noChangeAspect="1" noChangeArrowheads="1"/>
            </p:cNvPicPr>
            <p:nvPr/>
          </p:nvPicPr>
          <p:blipFill>
            <a:blip r:embed="rId3">
              <a:lum bright="-12000" contrast="3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514" t="4085" r="2953" b="12468"/>
            <a:stretch>
              <a:fillRect/>
            </a:stretch>
          </p:blipFill>
          <p:spPr bwMode="auto">
            <a:xfrm>
              <a:off x="-149" y="-87"/>
              <a:ext cx="2215" cy="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-346" y="1771"/>
              <a:ext cx="2608" cy="33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rgbClr val="00FFFF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理想成分的体积分数土壤</a:t>
              </a:r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35514" y="24901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zh-CN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土壤的组成</a:t>
            </a:r>
            <a:endParaRPr lang="zh-CN" altLang="zh-CN" sz="2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7452410" y="895647"/>
            <a:ext cx="288189" cy="380514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87392" y="728233"/>
            <a:ext cx="40936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en-US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矿物质：</a:t>
            </a:r>
            <a:r>
              <a:rPr lang="zh-CN" altLang="en-US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土壤的物质基础，矿物养分的主要来源</a:t>
            </a:r>
            <a:endParaRPr lang="zh-CN" altLang="zh-CN" sz="2400" kern="1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96710" y="1846329"/>
            <a:ext cx="395867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en-US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有机质：</a:t>
            </a:r>
            <a:r>
              <a:rPr lang="zh-CN" altLang="en-US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集中在表层，土壤肥力高低的重要标志</a:t>
            </a:r>
            <a:endParaRPr lang="zh-CN" altLang="zh-CN" sz="2400" kern="1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57036" y="2845687"/>
            <a:ext cx="3516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en-US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水分：</a:t>
            </a:r>
            <a:r>
              <a:rPr lang="zh-CN" altLang="en-US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输送养分和合成有机物需要</a:t>
            </a:r>
            <a:endParaRPr lang="zh-CN" altLang="zh-CN" sz="2400" kern="1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7036" y="3845046"/>
            <a:ext cx="34197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en-US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空气：</a:t>
            </a:r>
            <a:r>
              <a:rPr lang="zh-CN" altLang="en-US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植物呼吸和生长需要</a:t>
            </a:r>
            <a:endParaRPr lang="zh-CN" altLang="zh-CN" sz="2400" kern="1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3883" y="5112729"/>
            <a:ext cx="10112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/>
              <a:t>土壤肥力最终取决于</a:t>
            </a:r>
            <a:r>
              <a:rPr lang="zh-CN" altLang="en-US" sz="2800" b="1">
                <a:solidFill>
                  <a:srgbClr val="FF0000"/>
                </a:solidFill>
              </a:rPr>
              <a:t>水、肥、气、热</a:t>
            </a:r>
            <a:r>
              <a:rPr lang="zh-CN" altLang="en-US" sz="2800" b="1"/>
              <a:t>四个因素之间的协调程度，以及能否满足植物生长过程的需要。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57"/>
            <a:ext cx="7610475" cy="5762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10" y="95250"/>
            <a:ext cx="8609965" cy="637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" y="95250"/>
            <a:ext cx="5238750" cy="3486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645" y="2240915"/>
            <a:ext cx="6858000" cy="4552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12606"/>
          <a:stretch>
            <a:fillRect/>
          </a:stretch>
        </p:blipFill>
        <p:spPr>
          <a:xfrm>
            <a:off x="109057" y="3615328"/>
            <a:ext cx="5302588" cy="311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9358" y="360727"/>
            <a:ext cx="113223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、公转应用：公转特点推理直射点回归运动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昼夜长短变化规律（昼夜长短分布规律、变化规律、极昼极夜变化规律、南北同纬度昼夜长短规律）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太阳高度概念和规律（等太阳度度线转换光照图）、正午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分布规律和计算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（天文和气候四季）和五带（细化到八带及气温差异）的划分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9145" y="3281494"/>
            <a:ext cx="11322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、太阳视运动判断（日出日落判断（方向及偏转大小）、正午太阳方向和高度、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极昼地区太阳视运动）（影子问题）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4767" y="4566408"/>
            <a:ext cx="1132234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、天体观测（观测者的方向和时间、被观测天体的方向、高度及相对位置）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9574" y="664699"/>
            <a:ext cx="10426148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下图为某地区的地质剖面示意图。读图回答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）地质构造和岩层形成的先后顺序是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甲乙丙   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乙丙甲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丙乙甲   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丙甲乙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）在地质演化过程中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形成褶皱的次数是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A.1     B.2    C.3     D.4</a:t>
            </a:r>
          </a:p>
        </p:txBody>
      </p:sp>
      <p:pic>
        <p:nvPicPr>
          <p:cNvPr id="6" name="4image100.jpg" descr="id:2147491131;FounderCES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188124"/>
            <a:ext cx="5880651" cy="4576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5400000"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70815" y="707051"/>
            <a:ext cx="11318820" cy="581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读某地地质剖面示意图，回答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．该地的几次主要地质作用，按发生的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先后顺序排列，依次是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．褶皱、断层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、褶皱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、褶皱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．褶皱、断层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．据图判断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岩层在断层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右侧缺失的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主要原因可能是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岩层覆盖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．没有该岩层的沉积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．抬升以后遭外力侵蚀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．下陷侵入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</a:t>
            </a: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830225" y="1441430"/>
            <a:ext cx="6261652" cy="447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9026" y="620843"/>
            <a:ext cx="12032974" cy="6259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下图为某地地质构造示意图。读图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线两侧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岩层厚度不一的原因是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线东侧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岩层受侵蚀程度大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线东侧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岩层受到侵蚀力强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线西侧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岩层早期沉积厚度大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线西侧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岩层受到侵蚀力强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下列景观在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处可能看到的是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　　　　　　　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峰丛、石笋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峰林、峰丛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石柱、石笋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峰林、钟乳石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上图中地质事件发生的先后顺序是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岩浆侵入、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岩层形成、断层形成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岩层形成、岩浆侵入、断层形成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断层形成、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岩层形成、岩浆侵入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岩层形成、断层形成、岩浆侵入</a:t>
            </a:r>
          </a:p>
        </p:txBody>
      </p:sp>
      <p:pic>
        <p:nvPicPr>
          <p:cNvPr id="4" name="4image99.jpg" descr="id:2147491124;FounderCES"/>
          <p:cNvPicPr/>
          <p:nvPr/>
        </p:nvPicPr>
        <p:blipFill>
          <a:blip r:embed="rId2"/>
          <a:stretch>
            <a:fillRect/>
          </a:stretch>
        </p:blipFill>
        <p:spPr>
          <a:xfrm>
            <a:off x="5963478" y="1701965"/>
            <a:ext cx="6228522" cy="424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0"/>
            <a:ext cx="718824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2080" y="712371"/>
            <a:ext cx="118211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年某日阿波罗八号飞船上的宇航员在近月球表面轨道拍摄的“凸地”照片，右图中的拍摄位置与照片情景相符的是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 A	B. B	C. C	D. D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4" y="1441429"/>
            <a:ext cx="9578977" cy="3891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2080" y="712371"/>
            <a:ext cx="118211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年某日阿波罗八号飞船上的宇航员在近月球表面轨道拍摄的“凸地”照片，右图中的拍摄位置与照片情景相符的是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 A	B. B	C. C	D. D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668207"/>
            <a:ext cx="6909918" cy="2807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947420"/>
            <a:ext cx="5661660" cy="2249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85" y="947420"/>
            <a:ext cx="5865495" cy="224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s://timgsa.baidu.com/timg?image&amp;quality=80&amp;size=b9999_10000&amp;sec=1604311251332&amp;di=67093f47775d559dbab16bd8fc41624e&amp;imgtype=0&amp;src=http%3A%2F%2Ffile.e0734.com%2F2018%2F1119%2F2018111910381297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956" y="29194"/>
            <a:ext cx="5053522" cy="3612926"/>
          </a:xfrm>
          <a:prstGeom prst="rect">
            <a:avLst/>
          </a:prstGeom>
          <a:noFill/>
        </p:spPr>
      </p:pic>
      <p:pic>
        <p:nvPicPr>
          <p:cNvPr id="1032" name="Picture 8" descr="https://timgsa.baidu.com/timg?image&amp;quality=80&amp;size=b9999_10000&amp;sec=1604311521863&amp;di=07a414cf1c22d00088e53cf9200d591c&amp;imgtype=0&amp;src=http%3A%2F%2Ffile.elecfans.com%2Fweb1%2FM00%2F68%2F6B%2Fo4YBAFvEV2aAPjRdAAQnXwdBOsA60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8128" y="0"/>
            <a:ext cx="4956192" cy="364791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71526" y="3632433"/>
            <a:ext cx="4396735" cy="292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直接箭头连接符 15"/>
          <p:cNvCxnSpPr/>
          <p:nvPr/>
        </p:nvCxnSpPr>
        <p:spPr>
          <a:xfrm rot="5400000">
            <a:off x="1241571" y="3238151"/>
            <a:ext cx="1560352" cy="87245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6227" y="4538444"/>
            <a:ext cx="3531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北斗系统是什么？</a:t>
            </a:r>
            <a:endParaRPr lang="en-US" altLang="zh-CN" sz="3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能提供高清卫星图？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2584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全球定位系统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wkretype.bdimg.com/retype/zoom/e8e97c52767f5acfa0c7cd19?pn=3&amp;o=jpg_6&amp;md5sum=95923e9b2b32879e3043a2ade279d160&amp;sign=2add2c0af4&amp;png=301979-606687&amp;jpg=277449-4543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161" y="775063"/>
            <a:ext cx="10805215" cy="608293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 descr="http://www.bigemap.com/upload/images/20190909/5d760ab4b07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852" y="722814"/>
            <a:ext cx="11033717" cy="50523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8" name="椭圆 7"/>
          <p:cNvSpPr/>
          <p:nvPr/>
        </p:nvSpPr>
        <p:spPr>
          <a:xfrm>
            <a:off x="25066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18833" y="533922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16030" y="2576819"/>
            <a:ext cx="2073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自转公转特点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rot="10800000">
            <a:off x="4077050" y="2852260"/>
            <a:ext cx="645953" cy="46978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5836" y="304801"/>
            <a:ext cx="525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方向（侧视俯视图及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洋流俯视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恒星视运动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5836" y="838201"/>
            <a:ext cx="488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速度（自转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线角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速度及公转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近日远日点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836" y="1371601"/>
            <a:ext cx="5485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周期（恒星日（年）和太阳日、回归年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rot="10800000">
            <a:off x="2258036" y="2014757"/>
            <a:ext cx="696286" cy="482503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128781" y="2457974"/>
            <a:ext cx="493553" cy="27418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57288" y="2224481"/>
            <a:ext cx="151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自转应用：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80667" y="164518"/>
            <a:ext cx="5660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晨昏线判断和应用（光照图上的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切点和交点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80667" y="750292"/>
            <a:ext cx="6011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水平运动物体偏转（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平直和弯曲河道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侵蚀和沉积规律、河流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曲流的形成过程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（平地和山区成因差异））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80667" y="1743356"/>
            <a:ext cx="5808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地方时概念、计算方法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经度差确定方法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两天分界问题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日出日落与昼长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、地方时和区时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10800000" flipV="1">
            <a:off x="3926048" y="3604606"/>
            <a:ext cx="890634" cy="287886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53717" y="3744288"/>
            <a:ext cx="151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公转应用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0660" y="6173818"/>
            <a:ext cx="7446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天文和气候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）四季和五带（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到八带及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气温差异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）的划分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62647" y="321077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地球运动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0660" y="5190451"/>
            <a:ext cx="11242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昼夜长短变化规律（昼夜长短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分布规律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变化规律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极昼极夜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变化规律、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南北同纬度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昼夜长短规律）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0660" y="5682135"/>
            <a:ext cx="945004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太阳高度概念和规律（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等太阳度度线转换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光照图）、正午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规律和计算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049" y="4396763"/>
            <a:ext cx="4178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公转特点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直射点回归运动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>
            <a:stCxn id="24" idx="0"/>
          </p:cNvCxnSpPr>
          <p:nvPr/>
        </p:nvCxnSpPr>
        <p:spPr>
          <a:xfrm rot="5400000" flipH="1" flipV="1">
            <a:off x="5444455" y="1544974"/>
            <a:ext cx="647350" cy="711665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0" idx="2"/>
          </p:cNvCxnSpPr>
          <p:nvPr/>
        </p:nvCxnSpPr>
        <p:spPr>
          <a:xfrm rot="5400000">
            <a:off x="3004777" y="4033826"/>
            <a:ext cx="293378" cy="51452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5400000">
            <a:off x="1965940" y="4897890"/>
            <a:ext cx="392647" cy="31458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5865302" y="3221372"/>
            <a:ext cx="753612" cy="19028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rot="16200000" flipH="1">
            <a:off x="5521593" y="3634071"/>
            <a:ext cx="440997" cy="411407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92242" y="3947023"/>
            <a:ext cx="749975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太阳视运动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日出日落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判断（方向及偏转大小）、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正午太阳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方向和高度、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极昼地区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太阳视运动）（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89489" y="2813108"/>
            <a:ext cx="508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天体观测（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观测者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被观测天体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相对位置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0668" y="218115"/>
            <a:ext cx="5125673" cy="1744910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217641" y="244680"/>
            <a:ext cx="5845728" cy="2481742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311791" y="4488110"/>
            <a:ext cx="3891093" cy="419450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03402" y="5276676"/>
            <a:ext cx="11432796" cy="1484852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6796481" y="2895601"/>
            <a:ext cx="5040386" cy="896223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4741178" y="4095227"/>
            <a:ext cx="7162800" cy="904612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http://inews.gtimg.com/newsapp_bt/0/2945024297/1000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</p:spPr>
      </p:pic>
      <p:pic>
        <p:nvPicPr>
          <p:cNvPr id="12" name="Picture 4" descr="https://timgsa.baidu.com/timg?image&amp;quality=80&amp;size=b9999_10000&amp;sec=1604378729952&amp;di=698378e23fa2daadf407d5fb4171b1d0&amp;imgtype=0&amp;src=http%3A%2F%2Fu.thsi.cn%2Ffileupload%2Fdata%2FInput%2F2018%2F3fe883f025786df5bba15bd0733d24cc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3783" y="1558290"/>
            <a:ext cx="6418217" cy="36102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39" y="95250"/>
            <a:ext cx="2201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北斗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 descr="https://inews.gtimg.com/newsapp_bt/0/11669660852/10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965" y="687105"/>
            <a:ext cx="11530149" cy="643382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836023" y="5336066"/>
            <a:ext cx="10964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分，最后一颗北斗组网卫星在西昌发射成功。至此，中国耗时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年、先后发射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颗卫星的自主卫星导航系统终于建成。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/>
        </p:nvSpPr>
        <p:spPr>
          <a:xfrm>
            <a:off x="10801350" y="6305324"/>
            <a:ext cx="1390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D91E7F-84B6-4064-9D4E-CC7D244BCA04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3135747"/>
            <a:ext cx="12192000" cy="60959"/>
          </a:xfrm>
          <a:prstGeom prst="rect">
            <a:avLst/>
          </a:prstGeom>
          <a:solidFill>
            <a:srgbClr val="2930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58678" y="2970052"/>
            <a:ext cx="363836" cy="363836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098386" y="2970052"/>
            <a:ext cx="363836" cy="36383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38094" y="2970052"/>
            <a:ext cx="363836" cy="363836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77802" y="2970052"/>
            <a:ext cx="363836" cy="36383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10571" y="3720770"/>
            <a:ext cx="3120570" cy="1805472"/>
            <a:chOff x="1050836" y="3820884"/>
            <a:chExt cx="3120570" cy="1805472"/>
          </a:xfrm>
        </p:grpSpPr>
        <p:sp>
          <p:nvSpPr>
            <p:cNvPr id="38" name="矩形 9"/>
            <p:cNvSpPr/>
            <p:nvPr/>
          </p:nvSpPr>
          <p:spPr>
            <a:xfrm>
              <a:off x="1050836" y="3820884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06273" y="4117301"/>
              <a:ext cx="306513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1991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年海湾战争，美国精确制导导弹打醒国人。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67106" y="848054"/>
            <a:ext cx="3129945" cy="1805472"/>
            <a:chOff x="3507371" y="948168"/>
            <a:chExt cx="3129945" cy="1805472"/>
          </a:xfrm>
        </p:grpSpPr>
        <p:sp>
          <p:nvSpPr>
            <p:cNvPr id="34" name="矩形 9"/>
            <p:cNvSpPr/>
            <p:nvPr/>
          </p:nvSpPr>
          <p:spPr>
            <a:xfrm flipV="1">
              <a:off x="3521602" y="948168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507371" y="1192333"/>
              <a:ext cx="29630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1993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年银河号事件受辱；孙家栋院士等上书。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95981" y="3720770"/>
            <a:ext cx="3115714" cy="1805472"/>
            <a:chOff x="5936246" y="3820884"/>
            <a:chExt cx="3115714" cy="1805472"/>
          </a:xfrm>
        </p:grpSpPr>
        <p:sp>
          <p:nvSpPr>
            <p:cNvPr id="30" name="矩形 9"/>
            <p:cNvSpPr/>
            <p:nvPr/>
          </p:nvSpPr>
          <p:spPr>
            <a:xfrm>
              <a:off x="5936246" y="3820884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991683" y="4117302"/>
              <a:ext cx="293221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1996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年台海危机东风</a:t>
              </a: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15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导弹失踪震惊国人。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44436" y="848054"/>
            <a:ext cx="3115714" cy="1805472"/>
            <a:chOff x="8384701" y="948168"/>
            <a:chExt cx="3115714" cy="1805472"/>
          </a:xfrm>
        </p:grpSpPr>
        <p:sp>
          <p:nvSpPr>
            <p:cNvPr id="26" name="矩形 9"/>
            <p:cNvSpPr/>
            <p:nvPr/>
          </p:nvSpPr>
          <p:spPr>
            <a:xfrm flipV="1">
              <a:off x="8384701" y="948168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40138" y="1244585"/>
              <a:ext cx="287129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2003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年加入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伽利略计划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学费昂贵。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11028850" y="2965698"/>
            <a:ext cx="363836" cy="363836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flipH="1">
            <a:off x="8804358" y="3720770"/>
            <a:ext cx="2995742" cy="1805472"/>
            <a:chOff x="5936246" y="3820884"/>
            <a:chExt cx="3115714" cy="1805472"/>
          </a:xfrm>
        </p:grpSpPr>
        <p:sp>
          <p:nvSpPr>
            <p:cNvPr id="45" name="矩形 9"/>
            <p:cNvSpPr/>
            <p:nvPr/>
          </p:nvSpPr>
          <p:spPr>
            <a:xfrm>
              <a:off x="5936246" y="3820884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471112" y="4117302"/>
              <a:ext cx="2452784" cy="5539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2007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年反卫星试验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425" y="4187190"/>
            <a:ext cx="2444750" cy="2670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84135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1945005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012565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7839" y="1009947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峰哥地理千聊课堂（关注微信公众号“千聊”搜直播间“峰哥地理（高中）”）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3285" y="915252"/>
            <a:ext cx="226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系统复习课程：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66719" y="915252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一轮复习：自然地理（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课时）、人文地理（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课时）、选修地理（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66718" y="1882983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二轮复习：专题强化训练、综合练习刷题课程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高考真题解析课程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7839" y="2971908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微信公众号：高中地理学交流）</a:t>
            </a:r>
          </a:p>
        </p:txBody>
      </p:sp>
      <p:sp>
        <p:nvSpPr>
          <p:cNvPr id="16" name="矩形 15"/>
          <p:cNvSpPr/>
          <p:nvPr/>
        </p:nvSpPr>
        <p:spPr>
          <a:xfrm flipV="1">
            <a:off x="1085850" y="695276"/>
            <a:ext cx="10020300" cy="88187"/>
          </a:xfrm>
          <a:prstGeom prst="rect">
            <a:avLst/>
          </a:prstGeom>
          <a:solidFill>
            <a:srgbClr val="6CAE43"/>
          </a:solidFill>
          <a:ln>
            <a:solidFill>
              <a:srgbClr val="6CAE43"/>
            </a:solidFill>
          </a:ln>
          <a:effectLst>
            <a:innerShdw blurRad="101600" dist="254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83463"/>
            <a:ext cx="12192000" cy="5847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prstClr val="white"/>
              </a:solidFill>
              <a:latin typeface="DIN-BoldItalic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23950" y="80257"/>
            <a:ext cx="9982200" cy="945967"/>
            <a:chOff x="1962166" y="1455915"/>
            <a:chExt cx="7981956" cy="945967"/>
          </a:xfrm>
        </p:grpSpPr>
        <p:grpSp>
          <p:nvGrpSpPr>
            <p:cNvPr id="47" name="组合 46"/>
            <p:cNvGrpSpPr/>
            <p:nvPr/>
          </p:nvGrpSpPr>
          <p:grpSpPr>
            <a:xfrm>
              <a:off x="1962166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54" name="组合 53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任意多边形 55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5" name="任意多边形 52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/>
          </p:nvGrpSpPr>
          <p:grpSpPr>
            <a:xfrm>
              <a:off x="8988837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49" name="组合 48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任意多边形 50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任意多边形 47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cxnSp>
        <p:nvCxnSpPr>
          <p:cNvPr id="19" name="直接连接符 18"/>
          <p:cNvCxnSpPr/>
          <p:nvPr/>
        </p:nvCxnSpPr>
        <p:spPr>
          <a:xfrm>
            <a:off x="430339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30339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90765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90765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10529" y="1453085"/>
            <a:ext cx="3690067" cy="1177221"/>
            <a:chOff x="7107708" y="2192915"/>
            <a:chExt cx="2666093" cy="1177221"/>
          </a:xfrm>
        </p:grpSpPr>
        <p:sp>
          <p:nvSpPr>
            <p:cNvPr id="45" name="文本框 61"/>
            <p:cNvSpPr txBox="1"/>
            <p:nvPr/>
          </p:nvSpPr>
          <p:spPr>
            <a:xfrm>
              <a:off x="7461180" y="2192915"/>
              <a:ext cx="1954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峰哥地理千聊课堂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7107708" y="2662250"/>
              <a:ext cx="26660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关注微信公众号“千聊”搜直播间“峰哥地理（高中）”</a:t>
              </a:r>
              <a:endParaRPr lang="en-US" altLang="zh-CN" sz="2000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90584" y="2976681"/>
            <a:ext cx="3692064" cy="2994669"/>
            <a:chOff x="7150554" y="2192953"/>
            <a:chExt cx="2666093" cy="2116818"/>
          </a:xfrm>
        </p:grpSpPr>
        <p:sp>
          <p:nvSpPr>
            <p:cNvPr id="43" name="文本框 64"/>
            <p:cNvSpPr txBox="1"/>
            <p:nvPr/>
          </p:nvSpPr>
          <p:spPr>
            <a:xfrm>
              <a:off x="7150555" y="2192953"/>
              <a:ext cx="1923123" cy="28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系统课程：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150554" y="2482304"/>
              <a:ext cx="2666093" cy="18274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一轮复习：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自然地理（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52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人文地理（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15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区域地理（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50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选修地理（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二轮复习：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专题强训课程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综合卷刷题课程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历年高考真题解析课程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83652" y="1453084"/>
            <a:ext cx="2666093" cy="903269"/>
            <a:chOff x="7315057" y="2173005"/>
            <a:chExt cx="2666093" cy="502965"/>
          </a:xfrm>
        </p:grpSpPr>
        <p:sp>
          <p:nvSpPr>
            <p:cNvPr id="41" name="文本框 67"/>
            <p:cNvSpPr txBox="1"/>
            <p:nvPr/>
          </p:nvSpPr>
          <p:spPr>
            <a:xfrm>
              <a:off x="7570655" y="2173005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7315057" y="2453178"/>
              <a:ext cx="2666093" cy="222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高中地理学习交流</a:t>
              </a:r>
              <a:endParaRPr lang="en-US" altLang="zh-CN" sz="2000" dirty="0">
                <a:solidFill>
                  <a:srgbClr val="00206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39" name="文本框 70"/>
          <p:cNvSpPr txBox="1"/>
          <p:nvPr/>
        </p:nvSpPr>
        <p:spPr>
          <a:xfrm>
            <a:off x="4778830" y="2976681"/>
            <a:ext cx="2930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发布答疑视频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学习方法、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知识总结、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试卷等发布</a:t>
            </a:r>
          </a:p>
        </p:txBody>
      </p:sp>
      <p:sp>
        <p:nvSpPr>
          <p:cNvPr id="37" name="文本框 73"/>
          <p:cNvSpPr txBox="1"/>
          <p:nvPr/>
        </p:nvSpPr>
        <p:spPr>
          <a:xfrm>
            <a:off x="8951604" y="1453085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交流方式 </a:t>
            </a:r>
          </a:p>
        </p:txBody>
      </p:sp>
      <p:sp>
        <p:nvSpPr>
          <p:cNvPr id="35" name="文本框 76"/>
          <p:cNvSpPr txBox="1"/>
          <p:nvPr/>
        </p:nvSpPr>
        <p:spPr>
          <a:xfrm>
            <a:off x="8578429" y="2976681"/>
            <a:ext cx="3432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122814312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327508886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36023537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15258553825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42636175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（千聊系统课程班同学专属资料下载群）</a:t>
            </a:r>
          </a:p>
        </p:txBody>
      </p:sp>
      <p:sp>
        <p:nvSpPr>
          <p:cNvPr id="29" name="Freeform 139"/>
          <p:cNvSpPr>
            <a:spLocks noEditPoints="1"/>
          </p:cNvSpPr>
          <p:nvPr/>
        </p:nvSpPr>
        <p:spPr bwMode="auto">
          <a:xfrm>
            <a:off x="1926407" y="1151912"/>
            <a:ext cx="245104" cy="16481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30" name="Freeform 134"/>
          <p:cNvSpPr>
            <a:spLocks noEditPoints="1"/>
          </p:cNvSpPr>
          <p:nvPr/>
        </p:nvSpPr>
        <p:spPr bwMode="auto">
          <a:xfrm>
            <a:off x="5972763" y="1162295"/>
            <a:ext cx="245104" cy="145795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31" name="Freeform 226"/>
          <p:cNvSpPr/>
          <p:nvPr/>
        </p:nvSpPr>
        <p:spPr bwMode="auto">
          <a:xfrm>
            <a:off x="10019118" y="1129203"/>
            <a:ext cx="245104" cy="15847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 rot="10800000">
            <a:off x="1970670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0800000">
            <a:off x="6017026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10800000">
            <a:off x="9621285" y="2685665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73"/>
          <p:cNvSpPr txBox="1"/>
          <p:nvPr/>
        </p:nvSpPr>
        <p:spPr>
          <a:xfrm>
            <a:off x="5296415" y="11176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学习平台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8415" y="956346"/>
            <a:ext cx="113223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、岩石成因和分类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化学元素、矿物分类和矿产、岩石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成因分类案例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地壳物质循环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、地质作用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内力作用（地壳运动（板块（边界类型及宏观地貌、板块图）和地质构造及应用））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外力作用（风化、风力、流水、冰川、海水具体表现及分布）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23161" y="3202388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岩石圈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5400000" flipH="1" flipV="1">
            <a:off x="1581325" y="2822895"/>
            <a:ext cx="461394" cy="385894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7563" y="1270933"/>
            <a:ext cx="4555221" cy="499624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化学元素、矿物分类和矿产、岩石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43636" y="2220287"/>
            <a:ext cx="2020347" cy="55399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岩石成因和分类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15" idx="0"/>
          </p:cNvCxnSpPr>
          <p:nvPr/>
        </p:nvCxnSpPr>
        <p:spPr>
          <a:xfrm rot="5400000" flipH="1" flipV="1">
            <a:off x="2419875" y="1804682"/>
            <a:ext cx="349540" cy="481671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6346" y="409663"/>
            <a:ext cx="3640822" cy="55399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岩石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成因类型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具体岩石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2290194" y="1031846"/>
            <a:ext cx="302004" cy="25167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5400000">
            <a:off x="746623" y="4110607"/>
            <a:ext cx="1157677" cy="41944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6470" y="4922940"/>
            <a:ext cx="1742113" cy="961289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地质作用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能量来源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2562" y="4152551"/>
            <a:ext cx="1237375" cy="499624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83977" y="4128782"/>
            <a:ext cx="7477387" cy="147732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地壳运动（板块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边界类型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宏观地貌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板块图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地质构造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岩浆活动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变质作用：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72562" y="5840136"/>
            <a:ext cx="1237375" cy="499624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52490" y="5858312"/>
            <a:ext cx="7022982" cy="55399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风化、风力、流水、冰川、海水作用（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分布地区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地貌类型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左大括号 35"/>
          <p:cNvSpPr/>
          <p:nvPr/>
        </p:nvSpPr>
        <p:spPr>
          <a:xfrm>
            <a:off x="2407640" y="4379053"/>
            <a:ext cx="302004" cy="18959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2132201" y="2265028"/>
            <a:ext cx="3354199" cy="1100356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9743" y="1926672"/>
            <a:ext cx="4555221" cy="499624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四大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地质规律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案列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38799" y="3117909"/>
            <a:ext cx="5795395" cy="55399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地貌、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地貌、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地貌等）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2155971" y="3389152"/>
            <a:ext cx="3439486" cy="10905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2368086" y="90453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8415" y="956346"/>
            <a:ext cx="11322342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大气垂直分层（高度、气温变化、大气运动、对人类影响）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、大气受热过程（应用：各种地理现像，温室或膜的作用）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、热力环流（垂直等压面分析，应用：山谷风、城市风、海陆风）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、风的形成过程（近地面高空风风与等压线关系、等压线上风向的判断、风速影响因素，台风中心四周风向）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、三圈环流（形成过程移动原因及具体名称）海陆分布对三圈环流的影响（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月、注意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月差异）季风环流（成因分布）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、气候模式图（分布成因特点）气候类型的判断思路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、气候要素分析（气温特点（时空）和影响因素、降水特点（时空）和影响因素（等温（降水）线特点和气温（降水特点）表述差异，太阳能和风能影响因素及电站建设区位条件））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4261" y="199128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大气圈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rot="5400000">
            <a:off x="3665990" y="687899"/>
            <a:ext cx="343949" cy="17617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3476" y="156594"/>
            <a:ext cx="6736360" cy="407291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大气垂直分层（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气温变化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大气运动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对人类影响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8747" y="1006679"/>
            <a:ext cx="5090720" cy="707886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大气受热过程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（应用：各种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地理现像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温室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的作用）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2655" y="1006679"/>
            <a:ext cx="4425195" cy="1015663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风的形成过程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（近地面高空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风向与等压线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等压线上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风向的判断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影响因素）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197603" y="2424418"/>
            <a:ext cx="5090720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三圈环流（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移动原因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具体名称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5402" y="3130493"/>
            <a:ext cx="7222920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海陆分布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对三圈环流的影响（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月、注意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月差异）</a:t>
            </a:r>
            <a:endParaRPr lang="zh-CN" alt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197603" y="3944225"/>
            <a:ext cx="5090720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季风环流（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651231" y="4692242"/>
            <a:ext cx="6754538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气候模式图（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分布成因特点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）气候类型的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判断思路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9174" y="5482205"/>
            <a:ext cx="10956022" cy="96718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气候要素分析（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气温特点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（时空）和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影响因素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降水特点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（时空）和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影响因素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等温（降水）线特点和气温（降水特点）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表述差异，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太阳能和风能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影响因素及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建设区位条件））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rot="16200000" flipH="1">
            <a:off x="6653871" y="672521"/>
            <a:ext cx="367719" cy="16637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8" idx="0"/>
          </p:cNvCxnSpPr>
          <p:nvPr/>
        </p:nvCxnSpPr>
        <p:spPr>
          <a:xfrm>
            <a:off x="4664278" y="1593908"/>
            <a:ext cx="1078685" cy="83051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18" idx="0"/>
          </p:cNvCxnSpPr>
          <p:nvPr/>
        </p:nvCxnSpPr>
        <p:spPr>
          <a:xfrm rot="10800000" flipV="1">
            <a:off x="5742964" y="2055302"/>
            <a:ext cx="473279" cy="369115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大括号 34"/>
          <p:cNvSpPr/>
          <p:nvPr/>
        </p:nvSpPr>
        <p:spPr>
          <a:xfrm>
            <a:off x="8388990" y="2508308"/>
            <a:ext cx="302003" cy="173652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02846" y="3157057"/>
            <a:ext cx="1758893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对降水的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影响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rot="10800000" flipV="1">
            <a:off x="3145875" y="2835478"/>
            <a:ext cx="620783" cy="268447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6200000" flipH="1">
            <a:off x="4139966" y="3569515"/>
            <a:ext cx="385894" cy="360727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rot="16200000" flipH="1">
            <a:off x="4552426" y="4418202"/>
            <a:ext cx="325776" cy="18316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rot="16200000" flipH="1">
            <a:off x="4939717" y="5199776"/>
            <a:ext cx="325776" cy="18316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2368086" y="90453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8415" y="956346"/>
            <a:ext cx="11322342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、天气系统（气旋、反气旋，锋面系统）（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植被、城市化等））</a:t>
            </a:r>
            <a:endParaRPr 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、河流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、热力环流（垂直等压面分析，应用：山谷风、城市风、海陆风）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、风的形成过程（近地面高空风风与等压线关系、等压线上风向的判断、风速影响因素，台风中心四周风向）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、三圈环流（形成过程移动原因及具体名称）海陆分布对三圈环流的影响（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月、注意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月差异）季风环流（成因分布）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、气候模式图（分布成因特点）气候类型的判断思路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、气候要素分析（气温特点（时空）和影响因素、降水特点（时空）和影响因素（等温（降水）线特点和气温（降水特点）表述差异，太阳能和风能影响因素及电站建设区位条件））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3803</Words>
  <Application>WPS 演示</Application>
  <PresentationFormat>自定义</PresentationFormat>
  <Paragraphs>407</Paragraphs>
  <Slides>49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1" baseType="lpstr">
      <vt:lpstr>Office 主题​​</vt:lpstr>
      <vt:lpstr>1_Office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立</dc:creator>
  <cp:lastModifiedBy>Windows 用户</cp:lastModifiedBy>
  <cp:revision>399</cp:revision>
  <dcterms:created xsi:type="dcterms:W3CDTF">2020-03-22T13:29:00Z</dcterms:created>
  <dcterms:modified xsi:type="dcterms:W3CDTF">2020-12-15T12:04:24Z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